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3" r:id="rId3"/>
    <p:sldId id="256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ED6B31-5AFC-4D10-8515-B634652EA34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DE776C-ED77-4EC0-95D9-A0AB2A690EEE}">
      <dgm:prSet/>
      <dgm:spPr/>
      <dgm:t>
        <a:bodyPr/>
        <a:lstStyle/>
        <a:p>
          <a:pPr rtl="0"/>
          <a:r>
            <a:rPr lang="en-US" dirty="0" smtClean="0"/>
            <a:t>(To Tyler / Munis)</a:t>
          </a:r>
          <a:endParaRPr lang="en-US" dirty="0"/>
        </a:p>
      </dgm:t>
    </dgm:pt>
    <dgm:pt modelId="{962C6F87-DC4D-4ADD-8BB7-A308FCA11D6C}" type="parTrans" cxnId="{09CBE0C7-026A-47DD-9805-D344C6524D3C}">
      <dgm:prSet/>
      <dgm:spPr/>
      <dgm:t>
        <a:bodyPr/>
        <a:lstStyle/>
        <a:p>
          <a:endParaRPr lang="en-US"/>
        </a:p>
      </dgm:t>
    </dgm:pt>
    <dgm:pt modelId="{09D3F773-3062-43CE-B6C8-383356F7ED30}" type="sibTrans" cxnId="{09CBE0C7-026A-47DD-9805-D344C6524D3C}">
      <dgm:prSet/>
      <dgm:spPr/>
      <dgm:t>
        <a:bodyPr/>
        <a:lstStyle/>
        <a:p>
          <a:endParaRPr lang="en-US"/>
        </a:p>
      </dgm:t>
    </dgm:pt>
    <dgm:pt modelId="{A9E64165-213B-4274-AA13-C5B24A7A3238}" type="pres">
      <dgm:prSet presAssocID="{ADED6B31-5AFC-4D10-8515-B634652EA34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89A417-D2D8-4AEF-A8AB-9E18B17C40AF}" type="pres">
      <dgm:prSet presAssocID="{71DE776C-ED77-4EC0-95D9-A0AB2A690EEE}" presName="circle1" presStyleLbl="node1" presStyleIdx="0" presStyleCnt="1"/>
      <dgm:spPr/>
    </dgm:pt>
    <dgm:pt modelId="{5884A33D-52B2-4398-8DCE-3066FE01ADCA}" type="pres">
      <dgm:prSet presAssocID="{71DE776C-ED77-4EC0-95D9-A0AB2A690EEE}" presName="space" presStyleCnt="0"/>
      <dgm:spPr/>
    </dgm:pt>
    <dgm:pt modelId="{6B4FDB25-C8F2-45B1-A30C-D1C3FD754488}" type="pres">
      <dgm:prSet presAssocID="{71DE776C-ED77-4EC0-95D9-A0AB2A690EEE}" presName="rect1" presStyleLbl="alignAcc1" presStyleIdx="0" presStyleCnt="1"/>
      <dgm:spPr/>
      <dgm:t>
        <a:bodyPr/>
        <a:lstStyle/>
        <a:p>
          <a:endParaRPr lang="en-US"/>
        </a:p>
      </dgm:t>
    </dgm:pt>
    <dgm:pt modelId="{A9014577-6071-42DF-9430-960BF4E1AA45}" type="pres">
      <dgm:prSet presAssocID="{71DE776C-ED77-4EC0-95D9-A0AB2A690EE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6D5CDB-92B2-43D3-A32D-5366DC718DBC}" type="presOf" srcId="{71DE776C-ED77-4EC0-95D9-A0AB2A690EEE}" destId="{A9014577-6071-42DF-9430-960BF4E1AA45}" srcOrd="1" destOrd="0" presId="urn:microsoft.com/office/officeart/2005/8/layout/target3"/>
    <dgm:cxn modelId="{2A352489-8692-42FE-BFA8-CB615BF99F5C}" type="presOf" srcId="{ADED6B31-5AFC-4D10-8515-B634652EA34A}" destId="{A9E64165-213B-4274-AA13-C5B24A7A3238}" srcOrd="0" destOrd="0" presId="urn:microsoft.com/office/officeart/2005/8/layout/target3"/>
    <dgm:cxn modelId="{C7408766-E883-46B2-AFFC-85EA6A4B3712}" type="presOf" srcId="{71DE776C-ED77-4EC0-95D9-A0AB2A690EEE}" destId="{6B4FDB25-C8F2-45B1-A30C-D1C3FD754488}" srcOrd="0" destOrd="0" presId="urn:microsoft.com/office/officeart/2005/8/layout/target3"/>
    <dgm:cxn modelId="{09CBE0C7-026A-47DD-9805-D344C6524D3C}" srcId="{ADED6B31-5AFC-4D10-8515-B634652EA34A}" destId="{71DE776C-ED77-4EC0-95D9-A0AB2A690EEE}" srcOrd="0" destOrd="0" parTransId="{962C6F87-DC4D-4ADD-8BB7-A308FCA11D6C}" sibTransId="{09D3F773-3062-43CE-B6C8-383356F7ED30}"/>
    <dgm:cxn modelId="{1CCFBDCE-15A9-4761-981B-79EBE0CA6C62}" type="presParOf" srcId="{A9E64165-213B-4274-AA13-C5B24A7A3238}" destId="{7F89A417-D2D8-4AEF-A8AB-9E18B17C40AF}" srcOrd="0" destOrd="0" presId="urn:microsoft.com/office/officeart/2005/8/layout/target3"/>
    <dgm:cxn modelId="{3A24E72F-4E8B-4123-AEF9-B34259346BCC}" type="presParOf" srcId="{A9E64165-213B-4274-AA13-C5B24A7A3238}" destId="{5884A33D-52B2-4398-8DCE-3066FE01ADCA}" srcOrd="1" destOrd="0" presId="urn:microsoft.com/office/officeart/2005/8/layout/target3"/>
    <dgm:cxn modelId="{A3E61A74-C9CE-417A-913C-51B04962661F}" type="presParOf" srcId="{A9E64165-213B-4274-AA13-C5B24A7A3238}" destId="{6B4FDB25-C8F2-45B1-A30C-D1C3FD754488}" srcOrd="2" destOrd="0" presId="urn:microsoft.com/office/officeart/2005/8/layout/target3"/>
    <dgm:cxn modelId="{7C3A3B15-D7D2-4FA8-A812-7A57B024BF4B}" type="presParOf" srcId="{A9E64165-213B-4274-AA13-C5B24A7A3238}" destId="{A9014577-6071-42DF-9430-960BF4E1AA4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ED6B31-5AFC-4D10-8515-B634652EA34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DE776C-ED77-4EC0-95D9-A0AB2A690EEE}">
      <dgm:prSet/>
      <dgm:spPr/>
      <dgm:t>
        <a:bodyPr/>
        <a:lstStyle/>
        <a:p>
          <a:pPr rtl="0"/>
          <a:r>
            <a:rPr lang="en-US" dirty="0" smtClean="0"/>
            <a:t>(To Tyler / Munis)</a:t>
          </a:r>
          <a:endParaRPr lang="en-US" dirty="0"/>
        </a:p>
      </dgm:t>
    </dgm:pt>
    <dgm:pt modelId="{962C6F87-DC4D-4ADD-8BB7-A308FCA11D6C}" type="parTrans" cxnId="{09CBE0C7-026A-47DD-9805-D344C6524D3C}">
      <dgm:prSet/>
      <dgm:spPr/>
      <dgm:t>
        <a:bodyPr/>
        <a:lstStyle/>
        <a:p>
          <a:endParaRPr lang="en-US"/>
        </a:p>
      </dgm:t>
    </dgm:pt>
    <dgm:pt modelId="{09D3F773-3062-43CE-B6C8-383356F7ED30}" type="sibTrans" cxnId="{09CBE0C7-026A-47DD-9805-D344C6524D3C}">
      <dgm:prSet/>
      <dgm:spPr/>
      <dgm:t>
        <a:bodyPr/>
        <a:lstStyle/>
        <a:p>
          <a:endParaRPr lang="en-US"/>
        </a:p>
      </dgm:t>
    </dgm:pt>
    <dgm:pt modelId="{A9E64165-213B-4274-AA13-C5B24A7A3238}" type="pres">
      <dgm:prSet presAssocID="{ADED6B31-5AFC-4D10-8515-B634652EA34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89A417-D2D8-4AEF-A8AB-9E18B17C40AF}" type="pres">
      <dgm:prSet presAssocID="{71DE776C-ED77-4EC0-95D9-A0AB2A690EEE}" presName="circle1" presStyleLbl="node1" presStyleIdx="0" presStyleCnt="1"/>
      <dgm:spPr/>
    </dgm:pt>
    <dgm:pt modelId="{5884A33D-52B2-4398-8DCE-3066FE01ADCA}" type="pres">
      <dgm:prSet presAssocID="{71DE776C-ED77-4EC0-95D9-A0AB2A690EEE}" presName="space" presStyleCnt="0"/>
      <dgm:spPr/>
    </dgm:pt>
    <dgm:pt modelId="{6B4FDB25-C8F2-45B1-A30C-D1C3FD754488}" type="pres">
      <dgm:prSet presAssocID="{71DE776C-ED77-4EC0-95D9-A0AB2A690EEE}" presName="rect1" presStyleLbl="alignAcc1" presStyleIdx="0" presStyleCnt="1"/>
      <dgm:spPr/>
      <dgm:t>
        <a:bodyPr/>
        <a:lstStyle/>
        <a:p>
          <a:endParaRPr lang="en-US"/>
        </a:p>
      </dgm:t>
    </dgm:pt>
    <dgm:pt modelId="{A9014577-6071-42DF-9430-960BF4E1AA45}" type="pres">
      <dgm:prSet presAssocID="{71DE776C-ED77-4EC0-95D9-A0AB2A690EE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595DCC-0A7E-4D06-A21E-FD76B4064827}" type="presOf" srcId="{71DE776C-ED77-4EC0-95D9-A0AB2A690EEE}" destId="{6B4FDB25-C8F2-45B1-A30C-D1C3FD754488}" srcOrd="0" destOrd="0" presId="urn:microsoft.com/office/officeart/2005/8/layout/target3"/>
    <dgm:cxn modelId="{09CBE0C7-026A-47DD-9805-D344C6524D3C}" srcId="{ADED6B31-5AFC-4D10-8515-B634652EA34A}" destId="{71DE776C-ED77-4EC0-95D9-A0AB2A690EEE}" srcOrd="0" destOrd="0" parTransId="{962C6F87-DC4D-4ADD-8BB7-A308FCA11D6C}" sibTransId="{09D3F773-3062-43CE-B6C8-383356F7ED30}"/>
    <dgm:cxn modelId="{06DE0C27-BF83-4E2C-A65D-91B60E4B4370}" type="presOf" srcId="{ADED6B31-5AFC-4D10-8515-B634652EA34A}" destId="{A9E64165-213B-4274-AA13-C5B24A7A3238}" srcOrd="0" destOrd="0" presId="urn:microsoft.com/office/officeart/2005/8/layout/target3"/>
    <dgm:cxn modelId="{B59124ED-1232-41C9-9170-0D0BEC669DBB}" type="presOf" srcId="{71DE776C-ED77-4EC0-95D9-A0AB2A690EEE}" destId="{A9014577-6071-42DF-9430-960BF4E1AA45}" srcOrd="1" destOrd="0" presId="urn:microsoft.com/office/officeart/2005/8/layout/target3"/>
    <dgm:cxn modelId="{A55F438A-9334-4522-8644-902D4AF08FC6}" type="presParOf" srcId="{A9E64165-213B-4274-AA13-C5B24A7A3238}" destId="{7F89A417-D2D8-4AEF-A8AB-9E18B17C40AF}" srcOrd="0" destOrd="0" presId="urn:microsoft.com/office/officeart/2005/8/layout/target3"/>
    <dgm:cxn modelId="{B2F50E1B-03A0-4188-8BD3-49C1E47E22C2}" type="presParOf" srcId="{A9E64165-213B-4274-AA13-C5B24A7A3238}" destId="{5884A33D-52B2-4398-8DCE-3066FE01ADCA}" srcOrd="1" destOrd="0" presId="urn:microsoft.com/office/officeart/2005/8/layout/target3"/>
    <dgm:cxn modelId="{45D8F4CC-B8E8-4E2A-B40B-81A83D7949D1}" type="presParOf" srcId="{A9E64165-213B-4274-AA13-C5B24A7A3238}" destId="{6B4FDB25-C8F2-45B1-A30C-D1C3FD754488}" srcOrd="2" destOrd="0" presId="urn:microsoft.com/office/officeart/2005/8/layout/target3"/>
    <dgm:cxn modelId="{39F1F6F8-AA6B-4D63-B1B0-AACF182CE8E0}" type="presParOf" srcId="{A9E64165-213B-4274-AA13-C5B24A7A3238}" destId="{A9014577-6071-42DF-9430-960BF4E1AA45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9A417-D2D8-4AEF-A8AB-9E18B17C40AF}">
      <dsp:nvSpPr>
        <dsp:cNvPr id="0" name=""/>
        <dsp:cNvSpPr/>
      </dsp:nvSpPr>
      <dsp:spPr>
        <a:xfrm>
          <a:off x="0" y="0"/>
          <a:ext cx="646330" cy="64633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FDB25-C8F2-45B1-A30C-D1C3FD754488}">
      <dsp:nvSpPr>
        <dsp:cNvPr id="0" name=""/>
        <dsp:cNvSpPr/>
      </dsp:nvSpPr>
      <dsp:spPr>
        <a:xfrm>
          <a:off x="323165" y="0"/>
          <a:ext cx="1277034" cy="6463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(To Tyler / Munis)</a:t>
          </a:r>
          <a:endParaRPr lang="en-US" sz="1800" kern="1200" dirty="0"/>
        </a:p>
      </dsp:txBody>
      <dsp:txXfrm>
        <a:off x="323165" y="0"/>
        <a:ext cx="1277034" cy="6463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9A417-D2D8-4AEF-A8AB-9E18B17C40AF}">
      <dsp:nvSpPr>
        <dsp:cNvPr id="0" name=""/>
        <dsp:cNvSpPr/>
      </dsp:nvSpPr>
      <dsp:spPr>
        <a:xfrm>
          <a:off x="0" y="0"/>
          <a:ext cx="646330" cy="64633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FDB25-C8F2-45B1-A30C-D1C3FD754488}">
      <dsp:nvSpPr>
        <dsp:cNvPr id="0" name=""/>
        <dsp:cNvSpPr/>
      </dsp:nvSpPr>
      <dsp:spPr>
        <a:xfrm>
          <a:off x="323165" y="0"/>
          <a:ext cx="1277034" cy="6463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(To Tyler / Munis)</a:t>
          </a:r>
          <a:endParaRPr lang="en-US" sz="1800" kern="1200" dirty="0"/>
        </a:p>
      </dsp:txBody>
      <dsp:txXfrm>
        <a:off x="323165" y="0"/>
        <a:ext cx="1277034" cy="64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8E0D6C-7759-4712-B6AA-2DFFFDF546D3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977279-BDEE-484E-ABBD-A080587880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7391400" cy="1219200"/>
          </a:xfrm>
        </p:spPr>
        <p:txBody>
          <a:bodyPr/>
          <a:lstStyle/>
          <a:p>
            <a:r>
              <a:rPr lang="en-US" dirty="0" smtClean="0"/>
              <a:t>ERP Switch Progress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40408200"/>
              </p:ext>
            </p:extLst>
          </p:nvPr>
        </p:nvGraphicFramePr>
        <p:xfrm>
          <a:off x="7467600" y="533400"/>
          <a:ext cx="160020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377750"/>
              </p:ext>
            </p:extLst>
          </p:nvPr>
        </p:nvGraphicFramePr>
        <p:xfrm>
          <a:off x="533400" y="1752600"/>
          <a:ext cx="8458200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Tax /</a:t>
                      </a:r>
                      <a:r>
                        <a:rPr lang="en-US" baseline="0" dirty="0" smtClean="0"/>
                        <a:t> Tax Sale – A/R – Cashiering &amp; Citizen Service Center (Online)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Planning &amp; Zoning Module (EnerGov)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Kick-Off: October 4, 2016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- Completed So Far: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 Completed So Far: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New Chart of Accounts (January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Setup Training (May/June)</a:t>
                      </a:r>
                      <a:endParaRPr lang="en-US" sz="16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Business Process Consulting </a:t>
                      </a:r>
                      <a:r>
                        <a:rPr lang="en-US" sz="1400" dirty="0" smtClean="0"/>
                        <a:t>(resulting in new treasury office procedure manuals)</a:t>
                      </a:r>
                      <a:r>
                        <a:rPr lang="en-US" sz="1600" dirty="0" smtClean="0"/>
                        <a:t> – May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Creation</a:t>
                      </a:r>
                      <a:r>
                        <a:rPr lang="en-US" sz="1600" baseline="0" dirty="0" smtClean="0"/>
                        <a:t> and Devise Tables and Table Structures (May / June)</a:t>
                      </a:r>
                      <a:endParaRPr lang="en-US" sz="1600" dirty="0"/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First</a:t>
                      </a:r>
                      <a:r>
                        <a:rPr lang="en-US" sz="1600" baseline="0" dirty="0" smtClean="0"/>
                        <a:t> Data Conversion Pass to Tyler (May)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- Business Process Consulting </a:t>
                      </a:r>
                      <a:r>
                        <a:rPr lang="en-US" sz="1400" dirty="0" smtClean="0"/>
                        <a:t>(resulting in new planning office procedure manuals)</a:t>
                      </a:r>
                      <a:r>
                        <a:rPr lang="en-US" sz="1600" dirty="0" smtClean="0"/>
                        <a:t> – June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dirty="0" smtClean="0"/>
                        <a:t>- Upcoming Tasks: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 Upcoming Tasks: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Accts Receivable &amp; Tax / Tax-Sale Set-Up</a:t>
                      </a:r>
                      <a:r>
                        <a:rPr lang="en-US" sz="1600" baseline="0" dirty="0" smtClean="0"/>
                        <a:t> Training Sessions (June)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Cashier</a:t>
                      </a:r>
                      <a:r>
                        <a:rPr lang="en-US" sz="1600" baseline="0" dirty="0" smtClean="0"/>
                        <a:t> Management Training (July)</a:t>
                      </a:r>
                      <a:endParaRPr lang="en-US" sz="16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Proofing</a:t>
                      </a:r>
                      <a:r>
                        <a:rPr lang="en-US" sz="1600" baseline="0" dirty="0" smtClean="0"/>
                        <a:t> of Converted Data (Aug)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Prof. Licensing and GIS Training</a:t>
                      </a:r>
                      <a:r>
                        <a:rPr lang="en-US" sz="1600" baseline="0" dirty="0" smtClean="0"/>
                        <a:t> (Aug)</a:t>
                      </a:r>
                      <a:endParaRPr lang="en-US" sz="16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Cashiering Training (Aug)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  - Permit &amp; Plan Process Training (Sept)</a:t>
                      </a:r>
                      <a:endParaRPr lang="en-US" sz="1600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00B050"/>
                          </a:solidFill>
                        </a:rPr>
                        <a:t>- Projected “Go-Live” Date: Jan 8 ‘18</a:t>
                      </a:r>
                      <a:endParaRPr lang="en-US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00B050"/>
                          </a:solidFill>
                        </a:rPr>
                        <a:t>- Projected “Go-Live” Date: Feb 6 ‘18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64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7391400" cy="1219200"/>
          </a:xfrm>
        </p:spPr>
        <p:txBody>
          <a:bodyPr/>
          <a:lstStyle/>
          <a:p>
            <a:r>
              <a:rPr lang="en-US" dirty="0" smtClean="0"/>
              <a:t>ERP Switch - Future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36945212"/>
              </p:ext>
            </p:extLst>
          </p:nvPr>
        </p:nvGraphicFramePr>
        <p:xfrm>
          <a:off x="7467600" y="533400"/>
          <a:ext cx="160020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689503"/>
              </p:ext>
            </p:extLst>
          </p:nvPr>
        </p:nvGraphicFramePr>
        <p:xfrm>
          <a:off x="533400" y="1752600"/>
          <a:ext cx="84582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0"/>
                <a:gridCol w="4229100"/>
              </a:tblGrid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Utility Billing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Payroll /</a:t>
                      </a:r>
                      <a:r>
                        <a:rPr lang="en-US" baseline="0" dirty="0" smtClean="0"/>
                        <a:t> Human Resources Mgmt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Kickoff: Oct 1 ‘17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Kickoff: July 1 ‘18</a:t>
                      </a:r>
                    </a:p>
                  </a:txBody>
                  <a:tcPr/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To Include: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Improved and easier-to-read bills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Electronic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employee timekeeping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Expanded and easier-to-use customer service portal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Employee self-service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portal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Quicker access to customer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information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Position control and improved employee tracking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/ position </a:t>
                      </a:r>
                      <a:r>
                        <a:rPr lang="en-US" b="0" baseline="0" dirty="0" err="1" smtClean="0">
                          <a:solidFill>
                            <a:schemeClr val="tx1"/>
                          </a:solidFill>
                        </a:rPr>
                        <a:t>mgmt</a:t>
                      </a:r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l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Operational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and financial forecasting and rate assessments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- Online benefit selection process and costing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00B050"/>
                          </a:solidFill>
                        </a:rPr>
                        <a:t>Projected “Go-Live” Date: Jan 8 ‘18</a:t>
                      </a:r>
                      <a:endParaRPr lang="en-US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00B050"/>
                          </a:solidFill>
                        </a:rPr>
                        <a:t>Projected “Go-Live” Date: Feb 6 ‘18</a:t>
                      </a:r>
                    </a:p>
                  </a:txBody>
                  <a:tcPr/>
                </a:tc>
              </a:tr>
              <a:tr h="36576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B050"/>
                          </a:solidFill>
                        </a:rPr>
                        <a:t>Phase</a:t>
                      </a:r>
                      <a:r>
                        <a:rPr lang="en-US" b="1" baseline="0" dirty="0" smtClean="0">
                          <a:solidFill>
                            <a:srgbClr val="00B050"/>
                          </a:solidFill>
                        </a:rPr>
                        <a:t> I Complete</a:t>
                      </a:r>
                    </a:p>
                    <a:p>
                      <a:pPr algn="ctr"/>
                      <a:r>
                        <a:rPr lang="en-US" sz="1400" b="0" baseline="0" dirty="0" smtClean="0">
                          <a:solidFill>
                            <a:srgbClr val="00B050"/>
                          </a:solidFill>
                        </a:rPr>
                        <a:t>(Phase II for General Ledger/Accounting Has Not Yet Been Presented for Future Approval)</a:t>
                      </a:r>
                      <a:endParaRPr lang="en-US" sz="14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253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84582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Current System/Process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Outdated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Inefficient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usceptible </a:t>
            </a:r>
            <a:r>
              <a:rPr lang="en-US" dirty="0"/>
              <a:t>to operator error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Unreliable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Benefits of Budgeting Software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Increased ease and ability to provide transparent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Increased efficiency and ability </a:t>
            </a:r>
            <a:r>
              <a:rPr lang="en-US" dirty="0"/>
              <a:t>to </a:t>
            </a:r>
            <a:r>
              <a:rPr lang="en-US" dirty="0" smtClean="0"/>
              <a:t>analyze different scenarios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Tracking of changes and stages through the budget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Modernization/Utilizing advancements in technology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9144000" cy="1219200"/>
          </a:xfrm>
        </p:spPr>
        <p:txBody>
          <a:bodyPr/>
          <a:lstStyle/>
          <a:p>
            <a:r>
              <a:rPr lang="en-US" dirty="0" smtClean="0"/>
              <a:t>Budget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66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381" y="1676400"/>
            <a:ext cx="89154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OpenGov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Industry leader, highly recommended by other Maryland Counties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Easy to use and navigate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Extensive experience in integration with Tyler Technologies (County’s new ERP software)</a:t>
            </a:r>
          </a:p>
          <a:p>
            <a:endParaRPr lang="en-US" dirty="0" smtClean="0"/>
          </a:p>
          <a:p>
            <a:r>
              <a:rPr lang="en-US" dirty="0" err="1" smtClean="0"/>
              <a:t>Questica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Navigation slightly cumbersome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Personnel budgeting more restrictive than other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err="1" smtClean="0"/>
              <a:t>Neubrain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Very advanced software, geared toward larger entities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Navigation and screen displays more complex than other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Utilized by federal agencies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9144000" cy="1219200"/>
          </a:xfrm>
        </p:spPr>
        <p:txBody>
          <a:bodyPr/>
          <a:lstStyle/>
          <a:p>
            <a:r>
              <a:rPr lang="en-US" dirty="0" smtClean="0"/>
              <a:t>Budget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546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1"/>
            <a:ext cx="9144000" cy="1219200"/>
          </a:xfrm>
        </p:spPr>
        <p:txBody>
          <a:bodyPr/>
          <a:lstStyle/>
          <a:p>
            <a:r>
              <a:rPr lang="en-US" dirty="0" smtClean="0"/>
              <a:t>Budget Software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196992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143337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127</TotalTime>
  <Words>438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Slipstream</vt:lpstr>
      <vt:lpstr>ERP Switch Progress</vt:lpstr>
      <vt:lpstr>ERP Switch - Future</vt:lpstr>
      <vt:lpstr>Budget Software</vt:lpstr>
      <vt:lpstr>Budget Software</vt:lpstr>
      <vt:lpstr>Budget Software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 Software</dc:title>
  <dc:creator>Shannon Fitzpatrick</dc:creator>
  <cp:lastModifiedBy>Shannon Fitzpatrick</cp:lastModifiedBy>
  <cp:revision>14</cp:revision>
  <dcterms:created xsi:type="dcterms:W3CDTF">2017-06-15T12:56:41Z</dcterms:created>
  <dcterms:modified xsi:type="dcterms:W3CDTF">2017-07-20T16:57:02Z</dcterms:modified>
</cp:coreProperties>
</file>